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70" r:id="rId3"/>
    <p:sldId id="264" r:id="rId4"/>
    <p:sldId id="265" r:id="rId5"/>
    <p:sldId id="271" r:id="rId6"/>
    <p:sldId id="272" r:id="rId7"/>
  </p:sldIdLst>
  <p:sldSz cx="9144000" cy="6858000" type="screen4x3"/>
  <p:notesSz cx="6669088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4701" autoAdjust="0"/>
  </p:normalViewPr>
  <p:slideViewPr>
    <p:cSldViewPr>
      <p:cViewPr>
        <p:scale>
          <a:sx n="110" d="100"/>
          <a:sy n="110" d="100"/>
        </p:scale>
        <p:origin x="-2010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E9A79FF-30C6-4DFA-BEC9-6D01C58EB9C8}" type="datetimeFigureOut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1F81228-E5DB-4F70-8A02-BD83225233C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04189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04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25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56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 txBox="1">
            <a:spLocks/>
          </p:cNvSpPr>
          <p:nvPr userDrawn="1"/>
        </p:nvSpPr>
        <p:spPr>
          <a:xfrm>
            <a:off x="5508104" y="6370069"/>
            <a:ext cx="2736304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dirty="0" smtClean="0"/>
              <a:t>Per E-Mail an: DW-Wettbewerb@bbu.de</a:t>
            </a:r>
            <a:endParaRPr lang="de-DE" sz="1100" dirty="0"/>
          </a:p>
        </p:txBody>
      </p:sp>
      <p:sp>
        <p:nvSpPr>
          <p:cNvPr id="6" name="Foliennummernplatzhalter 5"/>
          <p:cNvSpPr txBox="1">
            <a:spLocks/>
          </p:cNvSpPr>
          <p:nvPr userDrawn="1"/>
        </p:nvSpPr>
        <p:spPr>
          <a:xfrm>
            <a:off x="1175767" y="6309320"/>
            <a:ext cx="4260329" cy="5048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dirty="0" smtClean="0"/>
              <a:t>2014 DW Zukunftspreis der Immobilienwirtschaft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dirty="0" smtClean="0"/>
              <a:t>„Kundenbeziehungen im digitalen</a:t>
            </a:r>
            <a:r>
              <a:rPr lang="de-DE" sz="1100" baseline="0" dirty="0" smtClean="0"/>
              <a:t> Zeitalter:  Emotional oder effizient?“</a:t>
            </a:r>
            <a:r>
              <a:rPr lang="de-DE" sz="1100" dirty="0" smtClean="0"/>
              <a:t>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100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7" name="Datumsplatzhalt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8" name="Fußzeilenplatzhalter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1" name="Foliennummernplatzhalter 26"/>
          <p:cNvSpPr>
            <a:spLocks noGrp="1"/>
          </p:cNvSpPr>
          <p:nvPr>
            <p:ph type="sldNum" sz="quarter" idx="12"/>
          </p:nvPr>
        </p:nvSpPr>
        <p:spPr>
          <a:xfrm>
            <a:off x="8244408" y="6356350"/>
            <a:ext cx="442392" cy="365125"/>
          </a:xfrm>
          <a:prstGeom prst="rect">
            <a:avLst/>
          </a:prstGeom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 smtClean="0">
                <a:solidFill>
                  <a:schemeClr val="bg1">
                    <a:lumMod val="6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5D9EB8-AFD4-4C0D-BBEA-84764319A2E3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1259632" y="6237312"/>
            <a:ext cx="7272808" cy="0"/>
          </a:xfrm>
          <a:prstGeom prst="line">
            <a:avLst/>
          </a:prstGeom>
          <a:ln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661248"/>
            <a:ext cx="822646" cy="106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33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4BF35-EF0B-4DD1-B245-097E7E276DA9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D622EE-31BC-4E43-8F20-8EB34A0E6DF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913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D2CAE-E67B-47C1-AB97-62745FF19A62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34726CB-E108-4E75-9CE2-10FFC4B6DE0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844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9B423-C09C-4C2D-A9EC-3958CB070184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2DF4679-D5F9-489E-BA46-BAF8633B1F3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014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91F58-67E7-4676-9E2C-71FF35B25DF2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796EAFD-36FB-4576-A24B-9A18E999F51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073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47F0A-168D-4730-B464-2B0EB6A0D100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71CCFB-D573-4386-B96B-D692BC060CF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608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D0F1D-B597-474B-B626-15DE3948C586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6582A4D-5C75-4E35-9809-2516088339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7191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217E7-21CC-4409-8AC5-0A14E6185A30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8727D0A-CFE7-408B-AF2E-A907262EC40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27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369F-16FB-40C0-A7BC-05312980F4F4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31D1B9D-CD33-496E-8A94-AC26374412C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172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3AE7D-335F-42DE-86C4-EFE8C6CB8622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0A2098-975D-431F-B8C6-24020CED5F1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124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7C8E6-7C46-45BD-B79E-B43B05DA296F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9B576C4-93FF-4370-B821-64A7100A0E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672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093F2-D349-49E4-85B3-6C724825188C}" type="datetime1">
              <a:rPr lang="de-DE"/>
              <a:pPr>
                <a:defRPr/>
              </a:pPr>
              <a:t>06.09.2013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45369DD-E27E-4FAF-8146-7ECF3CE0CE26}" type="slidenum">
              <a:rPr lang="de-DE"/>
              <a:pPr>
                <a:defRPr/>
              </a:pPr>
              <a:t>1</a:t>
            </a:fld>
            <a:endParaRPr lang="de-DE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850" y="465138"/>
            <a:ext cx="6934200" cy="1423987"/>
          </a:xfrm>
        </p:spPr>
        <p:txBody>
          <a:bodyPr/>
          <a:lstStyle/>
          <a:p>
            <a:r>
              <a:rPr lang="de-DE" sz="1600" smtClean="0">
                <a:latin typeface="Arial" pitchFamily="34" charset="0"/>
                <a:cs typeface="Arial" pitchFamily="34" charset="0"/>
              </a:rPr>
              <a:t>Schirmherr</a:t>
            </a:r>
            <a:br>
              <a:rPr lang="de-DE" sz="1600" smtClean="0">
                <a:latin typeface="Arial" pitchFamily="34" charset="0"/>
                <a:cs typeface="Arial" pitchFamily="34" charset="0"/>
              </a:rPr>
            </a:br>
            <a:r>
              <a:rPr lang="de-DE" sz="1600" smtClean="0">
                <a:latin typeface="Arial" pitchFamily="34" charset="0"/>
                <a:cs typeface="Arial" pitchFamily="34" charset="0"/>
              </a:rPr>
              <a:t/>
            </a:r>
            <a:br>
              <a:rPr lang="de-DE" sz="1600" smtClean="0">
                <a:latin typeface="Arial" pitchFamily="34" charset="0"/>
                <a:cs typeface="Arial" pitchFamily="34" charset="0"/>
              </a:rPr>
            </a:br>
            <a:r>
              <a:rPr lang="de-DE" sz="1600" smtClean="0">
                <a:latin typeface="Arial" pitchFamily="34" charset="0"/>
                <a:cs typeface="Arial" pitchFamily="34" charset="0"/>
              </a:rPr>
              <a:t>Der Präsident des GdW Bundesverband deutscher </a:t>
            </a:r>
            <a:br>
              <a:rPr lang="de-DE" sz="1600" smtClean="0">
                <a:latin typeface="Arial" pitchFamily="34" charset="0"/>
                <a:cs typeface="Arial" pitchFamily="34" charset="0"/>
              </a:rPr>
            </a:br>
            <a:r>
              <a:rPr lang="de-DE" sz="1600" smtClean="0">
                <a:latin typeface="Arial" pitchFamily="34" charset="0"/>
                <a:cs typeface="Arial" pitchFamily="34" charset="0"/>
              </a:rPr>
              <a:t>Wohnungs- und Immobilienunternehmen e.V.</a:t>
            </a:r>
            <a:br>
              <a:rPr lang="de-DE" sz="1600" smtClean="0">
                <a:latin typeface="Arial" pitchFamily="34" charset="0"/>
                <a:cs typeface="Arial" pitchFamily="34" charset="0"/>
              </a:rPr>
            </a:br>
            <a:r>
              <a:rPr lang="de-DE" sz="1600" smtClean="0">
                <a:latin typeface="Arial" pitchFamily="34" charset="0"/>
                <a:cs typeface="Arial" pitchFamily="34" charset="0"/>
              </a:rPr>
              <a:t/>
            </a:r>
            <a:br>
              <a:rPr lang="de-DE" sz="1600" smtClean="0">
                <a:latin typeface="Arial" pitchFamily="34" charset="0"/>
                <a:cs typeface="Arial" pitchFamily="34" charset="0"/>
              </a:rPr>
            </a:br>
            <a:endParaRPr lang="de-DE" sz="160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4869160"/>
            <a:ext cx="8731250" cy="703262"/>
          </a:xfrm>
        </p:spPr>
        <p:txBody>
          <a:bodyPr rtlCol="0">
            <a:normAutofit/>
          </a:bodyPr>
          <a:lstStyle/>
          <a:p>
            <a:pPr marL="342900" indent="-342900" fontAlgn="auto">
              <a:spcAft>
                <a:spcPts val="0"/>
              </a:spcAft>
              <a:defRPr/>
            </a:pPr>
            <a:r>
              <a:rPr lang="de-DE" sz="1600" dirty="0" smtClean="0">
                <a:latin typeface="Arial" charset="0"/>
              </a:rPr>
              <a:t>DW  Die Wohnungswirtschaft und Aareon AG</a:t>
            </a:r>
          </a:p>
          <a:p>
            <a:pPr marL="342900" indent="-342900" fontAlgn="auto">
              <a:spcAft>
                <a:spcPts val="0"/>
              </a:spcAft>
              <a:defRPr/>
            </a:pPr>
            <a:r>
              <a:rPr lang="de-DE" sz="1600" dirty="0" smtClean="0">
                <a:latin typeface="Arial" charset="0"/>
              </a:rPr>
              <a:t>Hamburg/Mainz, September 2013</a:t>
            </a:r>
            <a:endParaRPr lang="de-DE" sz="1200" i="1" dirty="0" smtClean="0">
              <a:latin typeface="Arial" charset="0"/>
            </a:endParaRP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323850" y="1628775"/>
            <a:ext cx="8455025" cy="32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de-DE" sz="2800" b="1" dirty="0">
                <a:latin typeface="Arial" pitchFamily="34" charset="0"/>
              </a:rPr>
              <a:t>Auslobung</a:t>
            </a:r>
          </a:p>
          <a:p>
            <a:pPr algn="ctr" eaLnBrk="0" hangingPunct="0"/>
            <a:endParaRPr lang="de-DE" sz="1600" b="1" dirty="0">
              <a:latin typeface="Arial" pitchFamily="34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de-DE" sz="1600" b="1" dirty="0">
                <a:latin typeface="Arial" pitchFamily="34" charset="0"/>
              </a:rPr>
              <a:t>DW Die Wohnungswirtschaft</a:t>
            </a:r>
          </a:p>
          <a:p>
            <a:pPr algn="ctr" eaLnBrk="0" hangingPunct="0">
              <a:lnSpc>
                <a:spcPct val="150000"/>
              </a:lnSpc>
              <a:spcBef>
                <a:spcPct val="20000"/>
              </a:spcBef>
            </a:pPr>
            <a:endParaRPr lang="de-DE" sz="1600" b="1" dirty="0">
              <a:latin typeface="Arial" pitchFamily="34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de-DE" b="1" dirty="0">
                <a:latin typeface="Arial" pitchFamily="34" charset="0"/>
              </a:rPr>
              <a:t>DW Zukunftspreis der Immobilienwirtschaft </a:t>
            </a:r>
          </a:p>
          <a:p>
            <a:pPr algn="ctr"/>
            <a:endParaRPr lang="de-DE" b="1" dirty="0">
              <a:latin typeface="Arial" pitchFamily="34" charset="0"/>
            </a:endParaRPr>
          </a:p>
          <a:p>
            <a:pPr algn="ctr"/>
            <a:r>
              <a:rPr lang="de-DE" b="1" dirty="0" smtClean="0">
                <a:latin typeface="Arial" pitchFamily="34" charset="0"/>
              </a:rPr>
              <a:t>„Kundenbeziehungen im digitalen Zeitalter: </a:t>
            </a:r>
          </a:p>
          <a:p>
            <a:pPr algn="ctr"/>
            <a:r>
              <a:rPr lang="de-DE" b="1" dirty="0" smtClean="0">
                <a:latin typeface="Arial" pitchFamily="34" charset="0"/>
              </a:rPr>
              <a:t>Emotional oder effizient?“</a:t>
            </a:r>
            <a:r>
              <a:rPr lang="de-DE" b="1" dirty="0">
                <a:latin typeface="Arial" pitchFamily="34" charset="0"/>
              </a:rPr>
              <a:t> </a:t>
            </a:r>
          </a:p>
          <a:p>
            <a:r>
              <a:rPr lang="de-DE" dirty="0">
                <a:latin typeface="Arial" pitchFamily="34" charset="0"/>
              </a:rPr>
              <a:t> </a:t>
            </a:r>
          </a:p>
          <a:p>
            <a:pPr algn="ctr" eaLnBrk="0" hangingPunct="0"/>
            <a:endParaRPr lang="de-DE" dirty="0">
              <a:latin typeface="Arial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5"/>
          <p:cNvSpPr>
            <a:spLocks noChangeArrowheads="1"/>
          </p:cNvSpPr>
          <p:nvPr/>
        </p:nvSpPr>
        <p:spPr bwMode="auto">
          <a:xfrm>
            <a:off x="220663" y="187325"/>
            <a:ext cx="53594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100" dirty="0">
                <a:latin typeface="Arial" pitchFamily="34" charset="0"/>
              </a:rPr>
              <a:t>DW </a:t>
            </a:r>
            <a:r>
              <a:rPr lang="de-DE" sz="1100" dirty="0" smtClean="0">
                <a:latin typeface="Arial" pitchFamily="34" charset="0"/>
              </a:rPr>
              <a:t>Zukunftspreis der </a:t>
            </a:r>
            <a:r>
              <a:rPr lang="de-DE" sz="1100" dirty="0">
                <a:latin typeface="Arial" pitchFamily="34" charset="0"/>
              </a:rPr>
              <a:t>Immobilienwirtschaft </a:t>
            </a:r>
          </a:p>
          <a:p>
            <a:r>
              <a:rPr lang="de-DE" sz="1100" b="1" dirty="0" smtClean="0">
                <a:latin typeface="Arial" pitchFamily="34" charset="0"/>
              </a:rPr>
              <a:t>„Kundenbeziehungen im digitalen Zeitalter: Emotional oder effizient?“</a:t>
            </a:r>
            <a:endParaRPr lang="de-DE" sz="1100" i="1" dirty="0">
              <a:latin typeface="Arial" pitchFamily="34" charset="0"/>
            </a:endParaRPr>
          </a:p>
        </p:txBody>
      </p: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7235825" y="177800"/>
            <a:ext cx="1377950" cy="46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de-DE" sz="1200">
                <a:solidFill>
                  <a:srgbClr val="232323"/>
                </a:solidFill>
              </a:rPr>
              <a:t>Nr. Wettbewerbs-</a:t>
            </a:r>
          </a:p>
          <a:p>
            <a:pPr eaLnBrk="0" hangingPunct="0"/>
            <a:r>
              <a:rPr lang="de-DE" sz="1200">
                <a:solidFill>
                  <a:srgbClr val="232323"/>
                </a:solidFill>
              </a:rPr>
              <a:t>beitrag:</a:t>
            </a: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324001" y="1700213"/>
            <a:ext cx="8064350" cy="3457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dirty="0">
                <a:latin typeface="Arial" pitchFamily="34" charset="0"/>
              </a:rPr>
              <a:t>Die DW Die Wohnungswirtschaft und Aareon wollen herausragende Konzepte und Projekte würdigen, in denen es </a:t>
            </a:r>
            <a:r>
              <a:rPr lang="de-DE" sz="1100" dirty="0" smtClean="0">
                <a:latin typeface="Arial" pitchFamily="34" charset="0"/>
              </a:rPr>
              <a:t>Wohnungs- und Immobilienunternehmen gelungen </a:t>
            </a:r>
            <a:r>
              <a:rPr lang="de-DE" sz="1100" dirty="0">
                <a:latin typeface="Arial" pitchFamily="34" charset="0"/>
              </a:rPr>
              <a:t>ist, </a:t>
            </a:r>
            <a:r>
              <a:rPr lang="de-DE" sz="1100" dirty="0" smtClean="0">
                <a:latin typeface="Arial" pitchFamily="34" charset="0"/>
              </a:rPr>
              <a:t>eine erfolgreiche mieterorientierte Strategie zu entwickeln und umzusetzen.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100" dirty="0"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dirty="0" smtClean="0">
                <a:latin typeface="Arial" pitchFamily="34" charset="0"/>
              </a:rPr>
              <a:t>Relevant für die Beurteilung sind folgende Kriterien/ Projektausprägungen:</a:t>
            </a:r>
            <a:endParaRPr lang="de-DE" sz="1100" dirty="0"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dirty="0">
                <a:latin typeface="Arial" pitchFamily="34" charset="0"/>
              </a:rPr>
              <a:t> 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100" b="1" dirty="0" smtClean="0">
                <a:latin typeface="Arial" pitchFamily="34" charset="0"/>
              </a:rPr>
              <a:t>Kommunikation mit dem Mieter </a:t>
            </a:r>
            <a:endParaRPr lang="de-DE" sz="1100" dirty="0">
              <a:latin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100" b="1" dirty="0" smtClean="0">
                <a:latin typeface="Arial" pitchFamily="34" charset="0"/>
              </a:rPr>
              <a:t>Organisation mieterspezifischer Prozesse (von der Interessentenansprache bis zur Wohnungsvermietung)</a:t>
            </a:r>
            <a:endParaRPr lang="de-DE" sz="1100" dirty="0">
              <a:latin typeface="Arial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100" b="1" dirty="0" smtClean="0">
                <a:latin typeface="Arial" pitchFamily="34" charset="0"/>
              </a:rPr>
              <a:t>Mieterorientierte Portfolio-Entwicklung und Finanzierung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100" b="1" dirty="0" smtClean="0">
                <a:latin typeface="Arial" pitchFamily="34" charset="0"/>
              </a:rPr>
              <a:t>Mieterorientierte Personalentwicklung</a:t>
            </a:r>
            <a:endParaRPr lang="de-DE" sz="1100" dirty="0"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dirty="0">
                <a:latin typeface="Arial" pitchFamily="34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100" dirty="0" smtClean="0">
                <a:latin typeface="Arial" pitchFamily="34" charset="0"/>
              </a:rPr>
              <a:t> </a:t>
            </a:r>
            <a:endParaRPr lang="de-DE" sz="1100" dirty="0">
              <a:latin typeface="Arial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162749-E0C4-4DBC-9B57-B2ABBB15E88D}" type="slidenum">
              <a:rPr lang="de-DE"/>
              <a:pPr>
                <a:defRPr/>
              </a:pPr>
              <a:t>2</a:t>
            </a:fld>
            <a:endParaRPr lang="de-DE"/>
          </a:p>
        </p:txBody>
      </p:sp>
      <p:cxnSp>
        <p:nvCxnSpPr>
          <p:cNvPr id="6" name="Gerade Verbindung 5"/>
          <p:cNvCxnSpPr/>
          <p:nvPr/>
        </p:nvCxnSpPr>
        <p:spPr>
          <a:xfrm>
            <a:off x="324000" y="648000"/>
            <a:ext cx="68407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24000" y="980728"/>
            <a:ext cx="8302475" cy="503272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algn="l" fontAlgn="auto">
              <a:spcAft>
                <a:spcPts val="0"/>
              </a:spcAft>
              <a:defRPr/>
            </a:pPr>
            <a:endParaRPr lang="de-DE" sz="1000" dirty="0">
              <a:latin typeface="Arial" charset="0"/>
            </a:endParaRPr>
          </a:p>
          <a:p>
            <a:pPr marL="0" lvl="2" algn="l" fontAlgn="auto">
              <a:spcAft>
                <a:spcPts val="0"/>
              </a:spcAft>
              <a:defRPr/>
            </a:pPr>
            <a:r>
              <a:rPr lang="de-DE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Vorbemerkung</a:t>
            </a:r>
          </a:p>
          <a:p>
            <a:pPr algn="l" fontAlgn="auto">
              <a:spcAft>
                <a:spcPts val="0"/>
              </a:spcAft>
              <a:defRPr/>
            </a:pPr>
            <a:endParaRPr lang="de-DE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Vielen Dank für Ihr Interesse an diesem Wettbewerb.</a:t>
            </a:r>
          </a:p>
          <a:p>
            <a:pPr algn="l" fontAlgn="auto">
              <a:spcAft>
                <a:spcPts val="0"/>
              </a:spcAft>
              <a:defRPr/>
            </a:pPr>
            <a:endParaRPr lang="de-DE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 am Verfahren teilzunehmen, bitten wir Sie, die folgenden Formblätter auszufüllen und gemeinsam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mit Beschreibungen und Illustrationen bis spätestens 31. März 2014, 9 Uhr, per Post an den</a:t>
            </a:r>
          </a:p>
          <a:p>
            <a:pPr algn="l" fontAlgn="auto">
              <a:spcAft>
                <a:spcPts val="0"/>
              </a:spcAft>
              <a:defRPr/>
            </a:pPr>
            <a:endParaRPr lang="de-DE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Verband Berlin-Brandenburgischer Wohnungsunternehmen e.V.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Siegfried Rehberg, Bereich Technik, Lentzeallee 107, 14195 Berlin </a:t>
            </a:r>
          </a:p>
          <a:p>
            <a:pPr algn="l" fontAlgn="auto">
              <a:spcAft>
                <a:spcPts val="0"/>
              </a:spcAft>
              <a:defRPr/>
            </a:pPr>
            <a:endParaRPr lang="de-DE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zu senden und gleichzeitig per E-Mail an DW-Wettbewerb@bbu.de. </a:t>
            </a:r>
            <a:b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Zur Anmeldung an dem Wettbewerb senden Sie bitte vorab die Seite 4 ausgefüllt an DW-Wettbewerb@bbu.de.</a:t>
            </a:r>
          </a:p>
          <a:p>
            <a:pPr algn="l" fontAlgn="auto">
              <a:spcAft>
                <a:spcPts val="0"/>
              </a:spcAft>
              <a:defRPr/>
            </a:pPr>
            <a:endParaRPr lang="de-DE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Eingereichte Unterlagen (bitte hier ankreuzen/eintragen, was Sie einreichen):</a:t>
            </a:r>
          </a:p>
          <a:p>
            <a:pPr algn="l" fontAlgn="auto">
              <a:spcAft>
                <a:spcPts val="0"/>
              </a:spcAft>
              <a:defRPr/>
            </a:pPr>
            <a:endParaRPr lang="de-DE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Formular (Seite 2 bis 8)					</a:t>
            </a:r>
          </a:p>
          <a:p>
            <a:pPr algn="l" fontAlgn="auto">
              <a:spcAft>
                <a:spcPts val="0"/>
              </a:spcAft>
              <a:defRPr/>
            </a:pPr>
            <a:endParaRPr lang="de-DE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de-DE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Anlagen</a:t>
            </a:r>
          </a:p>
          <a:p>
            <a:pPr algn="l" fontAlgn="auto">
              <a:spcAft>
                <a:spcPts val="0"/>
              </a:spcAft>
              <a:defRPr/>
            </a:pPr>
            <a:endParaRPr lang="de-DE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de-DE" sz="11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z. B. Erläuterungen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de-DE" sz="11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z. B. Mieterzeitungen</a:t>
            </a:r>
          </a:p>
          <a:p>
            <a:pPr algn="l" fontAlgn="auto">
              <a:spcAft>
                <a:spcPts val="0"/>
              </a:spcAft>
              <a:defRPr/>
            </a:pPr>
            <a:endParaRPr lang="de-DE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de-DE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______________________________	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de-DE" sz="1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	</a:t>
            </a:r>
            <a:endParaRPr lang="de-DE" sz="1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de-DE" sz="1000" dirty="0" smtClean="0">
                <a:solidFill>
                  <a:schemeClr val="tx1"/>
                </a:solidFill>
                <a:latin typeface="Arial" charset="0"/>
              </a:rPr>
              <a:t>			</a:t>
            </a:r>
          </a:p>
          <a:p>
            <a:pPr fontAlgn="auto">
              <a:spcAft>
                <a:spcPts val="0"/>
              </a:spcAft>
              <a:defRPr/>
            </a:pPr>
            <a:endParaRPr lang="de-DE" sz="1000" dirty="0" smtClean="0">
              <a:solidFill>
                <a:schemeClr val="tx1"/>
              </a:solidFill>
              <a:latin typeface="Scala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de-DE" sz="10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5AA46B5-441D-46E6-9F37-B314AAC210EE}" type="slidenum">
              <a:rPr lang="de-DE"/>
              <a:pPr>
                <a:defRPr/>
              </a:pPr>
              <a:t>3</a:t>
            </a:fld>
            <a:endParaRPr lang="de-DE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220663" y="187325"/>
            <a:ext cx="53594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100" dirty="0">
                <a:latin typeface="Arial" pitchFamily="34" charset="0"/>
              </a:rPr>
              <a:t>DW </a:t>
            </a:r>
            <a:r>
              <a:rPr lang="de-DE" sz="1100" dirty="0" smtClean="0">
                <a:latin typeface="Arial" pitchFamily="34" charset="0"/>
              </a:rPr>
              <a:t>Zukunftspreis der </a:t>
            </a:r>
            <a:r>
              <a:rPr lang="de-DE" sz="1100" dirty="0">
                <a:latin typeface="Arial" pitchFamily="34" charset="0"/>
              </a:rPr>
              <a:t>Immobilienwirtschaft </a:t>
            </a:r>
          </a:p>
          <a:p>
            <a:r>
              <a:rPr lang="de-DE" sz="1100" b="1" dirty="0" smtClean="0">
                <a:latin typeface="Arial" pitchFamily="34" charset="0"/>
              </a:rPr>
              <a:t>„Kundenbeziehungen im digitalen Zeitalter: Emotional oder effizient?“</a:t>
            </a:r>
            <a:endParaRPr lang="de-DE" sz="1100" i="1" dirty="0">
              <a:latin typeface="Arial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235825" y="177800"/>
            <a:ext cx="1377950" cy="46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de-DE" sz="1200">
                <a:solidFill>
                  <a:srgbClr val="232323"/>
                </a:solidFill>
              </a:rPr>
              <a:t>Nr. Wettbewerbs-</a:t>
            </a:r>
          </a:p>
          <a:p>
            <a:pPr eaLnBrk="0" hangingPunct="0"/>
            <a:r>
              <a:rPr lang="de-DE" sz="1200">
                <a:solidFill>
                  <a:srgbClr val="232323"/>
                </a:solidFill>
              </a:rPr>
              <a:t>beitrag: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324000" y="648000"/>
            <a:ext cx="68407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5"/>
          <p:cNvSpPr>
            <a:spLocks noChangeArrowheads="1"/>
          </p:cNvSpPr>
          <p:nvPr/>
        </p:nvSpPr>
        <p:spPr bwMode="auto">
          <a:xfrm>
            <a:off x="220663" y="187325"/>
            <a:ext cx="53594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100" dirty="0">
                <a:latin typeface="Arial" pitchFamily="34" charset="0"/>
              </a:rPr>
              <a:t>DW Zukunftspreis der Immobilienwirtschaft </a:t>
            </a:r>
          </a:p>
          <a:p>
            <a:r>
              <a:rPr lang="de-DE" sz="1100" b="1" dirty="0" smtClean="0">
                <a:latin typeface="Arial" pitchFamily="34" charset="0"/>
              </a:rPr>
              <a:t>„Kundenbeziehungen </a:t>
            </a:r>
            <a:r>
              <a:rPr lang="de-DE" sz="1100" b="1" dirty="0">
                <a:latin typeface="Arial" pitchFamily="34" charset="0"/>
              </a:rPr>
              <a:t>im digitalen Zeitalter: Emotional oder </a:t>
            </a:r>
            <a:r>
              <a:rPr lang="de-DE" sz="1100" b="1" dirty="0" smtClean="0">
                <a:latin typeface="Arial" pitchFamily="34" charset="0"/>
              </a:rPr>
              <a:t>effizient?“</a:t>
            </a:r>
            <a:endParaRPr lang="de-DE" sz="1100" i="1" dirty="0">
              <a:latin typeface="Arial" pitchFamily="34" charset="0"/>
            </a:endParaRPr>
          </a:p>
        </p:txBody>
      </p:sp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7235825" y="177800"/>
            <a:ext cx="1377950" cy="46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de-DE" sz="1200">
                <a:solidFill>
                  <a:srgbClr val="232323"/>
                </a:solidFill>
              </a:rPr>
              <a:t>Nr. Wettbewerbs-</a:t>
            </a:r>
          </a:p>
          <a:p>
            <a:pPr eaLnBrk="0" hangingPunct="0"/>
            <a:r>
              <a:rPr lang="de-DE" sz="1200">
                <a:solidFill>
                  <a:srgbClr val="232323"/>
                </a:solidFill>
              </a:rPr>
              <a:t>beitrag: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5113" y="1682750"/>
            <a:ext cx="4183062" cy="444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Teilnehmer:	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	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Firma: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	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Name, Vorname: 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	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Straße: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	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PLZ, Stadt: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	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Telefon, Telefax:	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endParaRPr lang="de-DE" sz="1200" kern="0" dirty="0">
              <a:latin typeface="Arial" pitchFamily="34" charset="0"/>
            </a:endParaRP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E-Mail:	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endParaRPr lang="de-DE" sz="1200" kern="0" dirty="0">
              <a:latin typeface="Arial" pitchFamily="34" charset="0"/>
            </a:endParaRP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Bearbeiter/Bearbeiterin:	</a:t>
            </a:r>
          </a:p>
          <a:p>
            <a:pPr eaLnBrk="0" fontAlgn="auto" hangingPunct="0">
              <a:spcBef>
                <a:spcPct val="20000"/>
              </a:spcBef>
              <a:spcAft>
                <a:spcPts val="0"/>
              </a:spcAft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200" kern="0" dirty="0">
                <a:latin typeface="Arial" pitchFamily="34" charset="0"/>
              </a:rPr>
              <a:t>	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5FC412E-A194-419F-9574-15E0D28FA2AD}" type="slidenum">
              <a:rPr lang="de-DE"/>
              <a:pPr>
                <a:defRPr/>
              </a:pPr>
              <a:t>4</a:t>
            </a:fld>
            <a:endParaRPr lang="de-DE"/>
          </a:p>
        </p:txBody>
      </p:sp>
      <p:cxnSp>
        <p:nvCxnSpPr>
          <p:cNvPr id="8" name="Gerade Verbindung 7"/>
          <p:cNvCxnSpPr/>
          <p:nvPr/>
        </p:nvCxnSpPr>
        <p:spPr>
          <a:xfrm>
            <a:off x="324000" y="648000"/>
            <a:ext cx="68407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206375" y="842963"/>
            <a:ext cx="91598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dirty="0">
                <a:latin typeface="Arial" pitchFamily="34" charset="0"/>
              </a:rPr>
              <a:t>Bezeichnung des </a:t>
            </a:r>
            <a:r>
              <a:rPr lang="de-DE" sz="1400" dirty="0" smtClean="0">
                <a:latin typeface="Arial" pitchFamily="34" charset="0"/>
              </a:rPr>
              <a:t>Beitrages: </a:t>
            </a:r>
            <a:r>
              <a:rPr lang="de-DE" sz="1400" dirty="0">
                <a:latin typeface="Arial" pitchFamily="34" charset="0"/>
              </a:rPr>
              <a:t>_____________________		</a:t>
            </a:r>
            <a:r>
              <a:rPr lang="de-DE" sz="1400" dirty="0" smtClean="0">
                <a:latin typeface="Arial" pitchFamily="34" charset="0"/>
              </a:rPr>
              <a:t>Ort:  </a:t>
            </a:r>
            <a:r>
              <a:rPr lang="de-DE" sz="1400" dirty="0">
                <a:latin typeface="Arial" pitchFamily="34" charset="0"/>
              </a:rPr>
              <a:t>__________________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5"/>
          <p:cNvSpPr>
            <a:spLocks noChangeArrowheads="1"/>
          </p:cNvSpPr>
          <p:nvPr/>
        </p:nvSpPr>
        <p:spPr bwMode="auto">
          <a:xfrm>
            <a:off x="220663" y="187325"/>
            <a:ext cx="53594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100" dirty="0">
                <a:latin typeface="Arial" pitchFamily="34" charset="0"/>
              </a:rPr>
              <a:t>DW Zukunftspreis der Immobilienwirtschaft </a:t>
            </a:r>
          </a:p>
          <a:p>
            <a:r>
              <a:rPr lang="de-DE" sz="1100" b="1" dirty="0">
                <a:latin typeface="Arial" pitchFamily="34" charset="0"/>
              </a:rPr>
              <a:t>„Kundenbeziehungen im digitalen Zeitalter: Emotional oder effizient?“</a:t>
            </a:r>
            <a:endParaRPr lang="de-DE" sz="1100" i="1" dirty="0">
              <a:latin typeface="Arial" pitchFamily="34" charset="0"/>
            </a:endParaRPr>
          </a:p>
        </p:txBody>
      </p: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7235825" y="177800"/>
            <a:ext cx="1377950" cy="46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de-DE" sz="1200">
                <a:solidFill>
                  <a:srgbClr val="232323"/>
                </a:solidFill>
              </a:rPr>
              <a:t>Nr. Wettbewerbs-</a:t>
            </a:r>
          </a:p>
          <a:p>
            <a:pPr eaLnBrk="0" hangingPunct="0"/>
            <a:r>
              <a:rPr lang="de-DE" sz="1200">
                <a:solidFill>
                  <a:srgbClr val="232323"/>
                </a:solidFill>
              </a:rPr>
              <a:t>beitrag: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22263" y="1562100"/>
            <a:ext cx="2943225" cy="2746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20000"/>
              </a:spcBef>
            </a:pPr>
            <a:r>
              <a:rPr lang="de-DE" sz="1200" dirty="0">
                <a:latin typeface="Arial" pitchFamily="34" charset="0"/>
              </a:rPr>
              <a:t>Weitere Erläuterungen auf 1 bis 3 Seiten</a:t>
            </a:r>
          </a:p>
        </p:txBody>
      </p:sp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2133600"/>
            <a:ext cx="8255000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D75AC4F-3626-4E5F-A0A5-B2F36763D3E9}" type="slidenum">
              <a:rPr lang="de-DE"/>
              <a:pPr>
                <a:defRPr/>
              </a:pPr>
              <a:t>5</a:t>
            </a:fld>
            <a:endParaRPr lang="de-DE"/>
          </a:p>
        </p:txBody>
      </p:sp>
      <p:cxnSp>
        <p:nvCxnSpPr>
          <p:cNvPr id="8" name="Gerade Verbindung 7"/>
          <p:cNvCxnSpPr/>
          <p:nvPr/>
        </p:nvCxnSpPr>
        <p:spPr>
          <a:xfrm>
            <a:off x="324000" y="648000"/>
            <a:ext cx="68407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06375" y="842963"/>
            <a:ext cx="91598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dirty="0">
                <a:latin typeface="Arial" pitchFamily="34" charset="0"/>
              </a:rPr>
              <a:t>Bezeichnung des </a:t>
            </a:r>
            <a:r>
              <a:rPr lang="de-DE" sz="1400" dirty="0" smtClean="0">
                <a:latin typeface="Arial" pitchFamily="34" charset="0"/>
              </a:rPr>
              <a:t>Beitrages: </a:t>
            </a:r>
            <a:r>
              <a:rPr lang="de-DE" sz="1400" dirty="0">
                <a:latin typeface="Arial" pitchFamily="34" charset="0"/>
              </a:rPr>
              <a:t>_____________________		</a:t>
            </a:r>
            <a:r>
              <a:rPr lang="de-DE" sz="1400" dirty="0" smtClean="0">
                <a:latin typeface="Arial" pitchFamily="34" charset="0"/>
              </a:rPr>
              <a:t>Ort:  </a:t>
            </a:r>
            <a:r>
              <a:rPr lang="de-DE" sz="1400" dirty="0">
                <a:latin typeface="Arial" pitchFamily="34" charset="0"/>
              </a:rPr>
              <a:t>__________________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5"/>
          <p:cNvSpPr>
            <a:spLocks noChangeArrowheads="1"/>
          </p:cNvSpPr>
          <p:nvPr/>
        </p:nvSpPr>
        <p:spPr bwMode="auto">
          <a:xfrm>
            <a:off x="220663" y="187325"/>
            <a:ext cx="53594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100" dirty="0">
                <a:latin typeface="Arial" pitchFamily="34" charset="0"/>
              </a:rPr>
              <a:t>DW Zukunftspreis der Immobilienwirtschaft </a:t>
            </a:r>
          </a:p>
          <a:p>
            <a:r>
              <a:rPr lang="de-DE" sz="1100" b="1" dirty="0">
                <a:latin typeface="Arial" pitchFamily="34" charset="0"/>
              </a:rPr>
              <a:t>„Kundenbeziehungen im digitalen Zeitalter: Emotional oder effizient?“</a:t>
            </a:r>
            <a:endParaRPr lang="de-DE" sz="1100" i="1" dirty="0">
              <a:latin typeface="Arial" pitchFamily="34" charset="0"/>
            </a:endParaRPr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7235825" y="177800"/>
            <a:ext cx="1377950" cy="46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de-DE" sz="1200">
                <a:solidFill>
                  <a:srgbClr val="232323"/>
                </a:solidFill>
              </a:rPr>
              <a:t>Nr. Wettbewerbs-</a:t>
            </a:r>
          </a:p>
          <a:p>
            <a:pPr eaLnBrk="0" hangingPunct="0"/>
            <a:r>
              <a:rPr lang="de-DE" sz="1200">
                <a:solidFill>
                  <a:srgbClr val="232323"/>
                </a:solidFill>
              </a:rPr>
              <a:t>beitrag:</a:t>
            </a:r>
          </a:p>
        </p:txBody>
      </p:sp>
      <p:sp>
        <p:nvSpPr>
          <p:cNvPr id="18438" name="Textfeld 13"/>
          <p:cNvSpPr txBox="1">
            <a:spLocks noChangeArrowheads="1"/>
          </p:cNvSpPr>
          <p:nvPr/>
        </p:nvSpPr>
        <p:spPr bwMode="auto">
          <a:xfrm>
            <a:off x="324000" y="2420888"/>
            <a:ext cx="7772252" cy="160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hangingPunct="0">
              <a:spcBef>
                <a:spcPct val="20000"/>
              </a:spcBef>
              <a:buFont typeface="Wingdings" pitchFamily="2" charset="2"/>
              <a:buChar char="o"/>
            </a:pPr>
            <a:r>
              <a:rPr lang="de-DE" sz="1200" dirty="0">
                <a:latin typeface="Arial" pitchFamily="34" charset="0"/>
              </a:rPr>
              <a:t> Ich stimme hiermit einer – auch auszugsweisen – Veröffentlichung meines Wettbewerbsbeitrages in der </a:t>
            </a:r>
          </a:p>
          <a:p>
            <a:pPr eaLnBrk="0" hangingPunct="0">
              <a:spcBef>
                <a:spcPct val="20000"/>
              </a:spcBef>
            </a:pPr>
            <a:r>
              <a:rPr lang="de-DE" sz="1200" dirty="0">
                <a:latin typeface="Arial" pitchFamily="34" charset="0"/>
              </a:rPr>
              <a:t>    Zeitschrift DW Die Wohnungswirtschaft und auf den Webseiten von Haufe, </a:t>
            </a:r>
            <a:r>
              <a:rPr lang="de-DE" sz="1200" dirty="0" err="1">
                <a:latin typeface="Arial" pitchFamily="34" charset="0"/>
              </a:rPr>
              <a:t>Aareon</a:t>
            </a:r>
            <a:r>
              <a:rPr lang="de-DE" sz="1200" dirty="0">
                <a:latin typeface="Arial" pitchFamily="34" charset="0"/>
              </a:rPr>
              <a:t>, </a:t>
            </a:r>
            <a:r>
              <a:rPr lang="de-DE" sz="1200" dirty="0" err="1">
                <a:latin typeface="Arial" pitchFamily="34" charset="0"/>
              </a:rPr>
              <a:t>GdW</a:t>
            </a:r>
            <a:r>
              <a:rPr lang="de-DE" sz="1200" dirty="0">
                <a:latin typeface="Arial" pitchFamily="34" charset="0"/>
              </a:rPr>
              <a:t> und BBU zu – </a:t>
            </a:r>
          </a:p>
          <a:p>
            <a:pPr eaLnBrk="0" hangingPunct="0">
              <a:spcBef>
                <a:spcPct val="20000"/>
              </a:spcBef>
            </a:pPr>
            <a:r>
              <a:rPr lang="de-DE" sz="1200" dirty="0">
                <a:latin typeface="Arial" pitchFamily="34" charset="0"/>
              </a:rPr>
              <a:t>    unabhängig vom Gewinn eines Preises.</a:t>
            </a:r>
          </a:p>
          <a:p>
            <a:pPr eaLnBrk="0" hangingPunct="0">
              <a:spcBef>
                <a:spcPct val="20000"/>
              </a:spcBef>
            </a:pPr>
            <a:endParaRPr lang="de-DE" sz="1200" dirty="0">
              <a:latin typeface="Arial" pitchFamily="34" charset="0"/>
            </a:endParaRPr>
          </a:p>
          <a:p>
            <a:pPr eaLnBrk="0" hangingPunct="0">
              <a:spcBef>
                <a:spcPct val="20000"/>
              </a:spcBef>
            </a:pPr>
            <a:endParaRPr lang="de-DE" sz="1200" dirty="0">
              <a:latin typeface="Arial" pitchFamily="34" charset="0"/>
            </a:endParaRPr>
          </a:p>
          <a:p>
            <a:pPr eaLnBrk="0" hangingPunct="0">
              <a:spcBef>
                <a:spcPct val="20000"/>
              </a:spcBef>
            </a:pPr>
            <a:endParaRPr lang="de-DE" sz="1200" dirty="0">
              <a:latin typeface="Arial" pitchFamily="34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de-DE" sz="1200" u="sng" dirty="0" smtClean="0">
                <a:latin typeface="Arial" pitchFamily="34" charset="0"/>
              </a:rPr>
              <a:t>       </a:t>
            </a:r>
            <a:endParaRPr lang="de-DE" sz="1200" u="sng" dirty="0">
              <a:latin typeface="Arial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9BEDBFE-3566-46BD-8450-A9E3F59966E6}" type="slidenum">
              <a:rPr lang="de-DE"/>
              <a:pPr>
                <a:defRPr/>
              </a:pPr>
              <a:t>6</a:t>
            </a:fld>
            <a:endParaRPr lang="de-DE"/>
          </a:p>
        </p:txBody>
      </p:sp>
      <p:cxnSp>
        <p:nvCxnSpPr>
          <p:cNvPr id="8" name="Gerade Verbindung 7"/>
          <p:cNvCxnSpPr/>
          <p:nvPr/>
        </p:nvCxnSpPr>
        <p:spPr>
          <a:xfrm>
            <a:off x="324000" y="648000"/>
            <a:ext cx="68407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24000" y="3429000"/>
            <a:ext cx="8352456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200" dirty="0" smtClean="0">
                <a:latin typeface="Arial" pitchFamily="34" charset="0"/>
              </a:rPr>
              <a:t>Unterschrift: </a:t>
            </a:r>
            <a:r>
              <a:rPr lang="de-DE" sz="1400" dirty="0" smtClean="0">
                <a:latin typeface="Arial" pitchFamily="34" charset="0"/>
              </a:rPr>
              <a:t> _____________________</a:t>
            </a:r>
            <a:r>
              <a:rPr lang="de-DE" sz="1400" dirty="0">
                <a:latin typeface="Arial" pitchFamily="34" charset="0"/>
              </a:rPr>
              <a:t>	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06375" y="842963"/>
            <a:ext cx="91598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dirty="0">
                <a:latin typeface="Arial" pitchFamily="34" charset="0"/>
              </a:rPr>
              <a:t>Bezeichnung des </a:t>
            </a:r>
            <a:r>
              <a:rPr lang="de-DE" sz="1400" dirty="0" smtClean="0">
                <a:latin typeface="Arial" pitchFamily="34" charset="0"/>
              </a:rPr>
              <a:t>Beitrages: </a:t>
            </a:r>
            <a:r>
              <a:rPr lang="de-DE" sz="1400" dirty="0">
                <a:latin typeface="Arial" pitchFamily="34" charset="0"/>
              </a:rPr>
              <a:t>_____________________		</a:t>
            </a:r>
            <a:r>
              <a:rPr lang="de-DE" sz="1400" dirty="0" smtClean="0">
                <a:latin typeface="Arial" pitchFamily="34" charset="0"/>
              </a:rPr>
              <a:t>Ort:  </a:t>
            </a:r>
            <a:r>
              <a:rPr lang="de-DE" sz="1400" dirty="0">
                <a:latin typeface="Arial" pitchFamily="34" charset="0"/>
              </a:rPr>
              <a:t>__________________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Microsoft Office PowerPoint</Application>
  <PresentationFormat>Bildschirmpräsentation (4:3)</PresentationFormat>
  <Paragraphs>101</Paragraphs>
  <Slides>6</Slides>
  <Notes>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Schirmherr  Der Präsident des GdW Bundesverband deutscher  Wohnungs- und Immobilienunternehmen e.V.  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Yvonne Bär</dc:creator>
  <cp:lastModifiedBy>Michaela Liebezeit</cp:lastModifiedBy>
  <cp:revision>31</cp:revision>
  <cp:lastPrinted>2012-10-09T16:19:54Z</cp:lastPrinted>
  <dcterms:created xsi:type="dcterms:W3CDTF">2012-10-05T15:58:11Z</dcterms:created>
  <dcterms:modified xsi:type="dcterms:W3CDTF">2013-09-06T08:52:22Z</dcterms:modified>
</cp:coreProperties>
</file>