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86" r:id="rId4"/>
    <p:sldId id="273" r:id="rId5"/>
    <p:sldId id="287" r:id="rId6"/>
    <p:sldId id="282" r:id="rId7"/>
  </p:sldIdLst>
  <p:sldSz cx="9144000" cy="6858000" type="screen4x3"/>
  <p:notesSz cx="7099300" cy="102346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MetaPlu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9900"/>
    <a:srgbClr val="FF0000"/>
    <a:srgbClr val="4D4D4D"/>
    <a:srgbClr val="6699FF"/>
    <a:srgbClr val="FF6699"/>
    <a:srgbClr val="CC66FF"/>
    <a:srgbClr val="FF9933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30546" autoAdjust="0"/>
    <p:restoredTop sz="94709" autoAdjust="0"/>
  </p:normalViewPr>
  <p:slideViewPr>
    <p:cSldViewPr snapToGrid="0">
      <p:cViewPr>
        <p:scale>
          <a:sx n="75" d="100"/>
          <a:sy n="75" d="100"/>
        </p:scale>
        <p:origin x="-1987" y="-173"/>
      </p:cViewPr>
      <p:guideLst>
        <p:guide orient="horz" pos="1970"/>
        <p:guide pos="2878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-2784" y="-102"/>
      </p:cViewPr>
      <p:guideLst>
        <p:guide orient="horz" pos="3224"/>
        <p:guide pos="22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893763"/>
            <a:ext cx="4781550" cy="35861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4109" tIns="46230" rIns="94109" bIns="46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3025" y="104775"/>
            <a:ext cx="5143500" cy="3079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4109" tIns="46230" rIns="94109" bIns="46230" anchor="ctr">
            <a:spAutoFit/>
          </a:bodyPr>
          <a:lstStyle/>
          <a:p>
            <a:pPr defTabSz="951426" eaLnBrk="0" hangingPunct="0">
              <a:defRPr/>
            </a:pPr>
            <a:r>
              <a:rPr lang="de-DE" sz="1400" b="0" dirty="0">
                <a:solidFill>
                  <a:srgbClr val="000000"/>
                </a:solidFill>
                <a:cs typeface="+mn-cs"/>
              </a:rPr>
              <a:t>Verband Berlin-Brandeburgischer Wohnungsunternehmen e.V.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488113" y="9817100"/>
            <a:ext cx="538162" cy="309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4109" tIns="46230" rIns="94109" bIns="46230" anchor="ctr">
            <a:spAutoFit/>
          </a:bodyPr>
          <a:lstStyle/>
          <a:p>
            <a:pPr algn="r" defTabSz="951426" eaLnBrk="0" hangingPunct="0">
              <a:defRPr/>
            </a:pPr>
            <a:fld id="{04E5710D-4B83-4266-9C12-12186F6BDE1F}" type="slidenum">
              <a:rPr lang="de-DE" sz="1400" b="0">
                <a:solidFill>
                  <a:srgbClr val="000000"/>
                </a:solidFill>
                <a:cs typeface="+mn-cs"/>
              </a:rPr>
              <a:pPr algn="r" defTabSz="951426" eaLnBrk="0" hangingPunct="0">
                <a:defRPr/>
              </a:pPr>
              <a:t>‹#›</a:t>
            </a:fld>
            <a:endParaRPr lang="de-DE" sz="1400" b="0" dirty="0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etaPlus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etaPlus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etaPlus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etaPlus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MetaPlus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1741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izenplatzhalt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5113" y="1160463"/>
            <a:ext cx="4183062" cy="471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0575" y="1160463"/>
            <a:ext cx="4184650" cy="4711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06388"/>
            <a:ext cx="2144712" cy="55657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23838" y="306388"/>
            <a:ext cx="6283325" cy="55657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3838" y="306388"/>
            <a:ext cx="8580437" cy="4111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65113" y="1160463"/>
            <a:ext cx="8520112" cy="4711700"/>
          </a:xfrm>
        </p:spPr>
        <p:txBody>
          <a:bodyPr/>
          <a:lstStyle/>
          <a:p>
            <a:pPr lvl="0"/>
            <a:endParaRPr lang="de-DE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3838" y="306388"/>
            <a:ext cx="8580437" cy="4111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5113" y="1160463"/>
            <a:ext cx="8520112" cy="471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038225" y="6472238"/>
            <a:ext cx="71358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de-DE" sz="18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2012 </a:t>
            </a:r>
            <a:r>
              <a:rPr lang="de-DE" sz="6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de-DE" sz="7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DW Zukunftspreis der Immobilienwirtschaft – </a:t>
            </a:r>
            <a:r>
              <a:rPr lang="de-DE" sz="700">
                <a:solidFill>
                  <a:srgbClr val="009900"/>
                </a:solidFill>
                <a:cs typeface="+mn-cs"/>
              </a:rPr>
              <a:t>„Effizienz 2020“</a:t>
            </a:r>
            <a:r>
              <a:rPr lang="de-DE">
                <a:cs typeface="+mn-cs"/>
              </a:rPr>
              <a:t> </a:t>
            </a:r>
            <a:r>
              <a:rPr lang="de-DE" sz="700" b="0">
                <a:solidFill>
                  <a:schemeClr val="tx1"/>
                </a:solidFill>
                <a:cs typeface="+mn-cs"/>
              </a:rPr>
              <a:t>per E-Mail an: siegfried.rehberg@bbu.de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586788" y="6488113"/>
            <a:ext cx="465137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 eaLnBrk="0" hangingPunct="0">
              <a:defRPr/>
            </a:pPr>
            <a:fld id="{52458195-E855-4582-8119-4984DDE20C3A}" type="slidenum">
              <a:rPr lang="de-DE" sz="1200" b="0">
                <a:solidFill>
                  <a:srgbClr val="000000"/>
                </a:solidFill>
                <a:cs typeface="+mn-cs"/>
              </a:rPr>
              <a:pPr algn="r" eaLnBrk="0" hangingPunct="0">
                <a:defRPr/>
              </a:pPr>
              <a:t>‹#›</a:t>
            </a:fld>
            <a:endParaRPr lang="de-DE" sz="1200" b="0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1257300" y="5953125"/>
            <a:ext cx="742950" cy="90487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defRPr/>
            </a:pPr>
            <a:endParaRPr lang="de-DE">
              <a:cs typeface="+mn-cs"/>
            </a:endParaRPr>
          </a:p>
        </p:txBody>
      </p:sp>
      <p:pic>
        <p:nvPicPr>
          <p:cNvPr id="1031" name="Picture 9" descr="zp_logo_2012_72ppi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304800" y="5878513"/>
            <a:ext cx="70326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MetaPlu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35B1B"/>
        </a:buClr>
        <a:buSzPct val="120000"/>
        <a:buFont typeface="Wingdings" pitchFamily="2" charset="2"/>
        <a:defRPr sz="14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35B1B"/>
        </a:buClr>
        <a:buFont typeface="Wingdings" pitchFamily="2" charset="2"/>
        <a:defRPr sz="1400" b="1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5pPr>
      <a:lvl6pPr marL="24384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6pPr>
      <a:lvl7pPr marL="28956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7pPr>
      <a:lvl8pPr marL="33528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8pPr>
      <a:lvl9pPr marL="3810000" indent="-228600" algn="l" rtl="0" eaLnBrk="0" fontAlgn="base" hangingPunct="0">
        <a:spcBef>
          <a:spcPct val="20000"/>
        </a:spcBef>
        <a:spcAft>
          <a:spcPct val="0"/>
        </a:spcAft>
        <a:defRPr sz="1400" b="1">
          <a:solidFill>
            <a:schemeClr val="tx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850" y="465138"/>
            <a:ext cx="6934200" cy="1423987"/>
          </a:xfrm>
        </p:spPr>
        <p:txBody>
          <a:bodyPr/>
          <a:lstStyle/>
          <a:p>
            <a:r>
              <a:rPr lang="de-DE" sz="1600" smtClean="0">
                <a:solidFill>
                  <a:schemeClr val="tx1"/>
                </a:solidFill>
                <a:latin typeface="Arial" charset="0"/>
                <a:cs typeface="Arial" charset="0"/>
              </a:rPr>
              <a:t>Schirmherr</a:t>
            </a:r>
            <a:r>
              <a:rPr lang="de-DE" sz="1600" smtClean="0">
                <a:solidFill>
                  <a:schemeClr val="tx1"/>
                </a:solidFill>
              </a:rPr>
              <a:t/>
            </a:r>
            <a:br>
              <a:rPr lang="de-DE" sz="1600" smtClean="0">
                <a:solidFill>
                  <a:schemeClr val="tx1"/>
                </a:solidFill>
              </a:rPr>
            </a:br>
            <a: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  <a:t>Der Präsident des GdW Bundesverband deutscher </a:t>
            </a:r>
            <a:b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  <a:t>Wohnungs- und Immobilienunternehmen e.V.</a:t>
            </a:r>
            <a:br>
              <a:rPr lang="de-DE" sz="1600" b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de-DE" sz="1600" smtClean="0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de-DE" sz="160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de-DE" sz="160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5738" y="5186363"/>
            <a:ext cx="8731250" cy="703262"/>
          </a:xfrm>
        </p:spPr>
        <p:txBody>
          <a:bodyPr/>
          <a:lstStyle/>
          <a:p>
            <a:pPr marL="342900" indent="-342900"/>
            <a:r>
              <a:rPr lang="de-DE" sz="1600" b="0" smtClean="0">
                <a:latin typeface="Arial" charset="0"/>
              </a:rPr>
              <a:t>DW  Die Wohnungswirtschaft und Aareon AG</a:t>
            </a:r>
          </a:p>
          <a:p>
            <a:pPr marL="342900" indent="-342900"/>
            <a:r>
              <a:rPr lang="de-DE" sz="1600" b="0" smtClean="0">
                <a:latin typeface="Arial" charset="0"/>
              </a:rPr>
              <a:t>Hamburg/Mainz, September 2011</a:t>
            </a:r>
            <a:endParaRPr lang="de-DE" sz="1200" b="0" i="1" smtClean="0">
              <a:latin typeface="Arial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41313" y="1905000"/>
            <a:ext cx="8455025" cy="280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de-DE" sz="2800">
                <a:solidFill>
                  <a:schemeClr val="tx1"/>
                </a:solidFill>
                <a:latin typeface="Arial" charset="0"/>
              </a:rPr>
              <a:t>Auslobung</a:t>
            </a:r>
          </a:p>
          <a:p>
            <a:pPr algn="ctr" eaLnBrk="0" hangingPunct="0"/>
            <a:endParaRPr lang="de-DE" sz="160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de-DE" sz="1600">
                <a:solidFill>
                  <a:schemeClr val="tx1"/>
                </a:solidFill>
              </a:rPr>
              <a:t>DW Die Wohnungswirtschaft</a:t>
            </a:r>
          </a:p>
          <a:p>
            <a:pPr algn="ctr" eaLnBrk="0" hangingPunct="0">
              <a:lnSpc>
                <a:spcPct val="150000"/>
              </a:lnSpc>
              <a:spcBef>
                <a:spcPct val="20000"/>
              </a:spcBef>
            </a:pPr>
            <a:endParaRPr lang="de-DE" sz="160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de-DE">
                <a:solidFill>
                  <a:schemeClr val="tx1"/>
                </a:solidFill>
              </a:rPr>
              <a:t>DW Zukunftspreis der Immobilienwirtschaft </a:t>
            </a:r>
          </a:p>
          <a:p>
            <a:pPr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de-DE"/>
              <a:t>„Effizienz 2020“ </a:t>
            </a:r>
            <a:endParaRPr lang="de-DE" sz="2000"/>
          </a:p>
          <a:p>
            <a:pPr algn="ctr" eaLnBrk="0" hangingPunct="0"/>
            <a:endParaRPr lang="de-DE" sz="180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122238" y="269875"/>
            <a:ext cx="9144000" cy="10287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1800" smtClean="0">
                <a:solidFill>
                  <a:schemeClr val="tx1"/>
                </a:solidFill>
              </a:rPr>
              <a:t/>
            </a:r>
            <a:br>
              <a:rPr lang="de-DE" sz="1800" smtClean="0">
                <a:solidFill>
                  <a:schemeClr val="tx1"/>
                </a:solidFill>
              </a:rPr>
            </a:br>
            <a:r>
              <a:rPr lang="de-DE" sz="1800" smtClean="0">
                <a:solidFill>
                  <a:schemeClr val="tx1"/>
                </a:solidFill>
              </a:rPr>
              <a:t>DW Zukunftspreis der Immobilienwirtschaft</a:t>
            </a:r>
            <a:r>
              <a:rPr lang="de-DE" sz="1600" smtClean="0">
                <a:solidFill>
                  <a:schemeClr val="tx1"/>
                </a:solidFill>
              </a:rPr>
              <a:t/>
            </a:r>
            <a:br>
              <a:rPr lang="de-DE" sz="1600" smtClean="0">
                <a:solidFill>
                  <a:schemeClr val="tx1"/>
                </a:solidFill>
              </a:rPr>
            </a:br>
            <a:r>
              <a:rPr lang="de-DE" sz="800" smtClean="0">
                <a:solidFill>
                  <a:schemeClr val="tx1"/>
                </a:solidFill>
              </a:rPr>
              <a:t/>
            </a:r>
            <a:br>
              <a:rPr lang="de-DE" sz="800" smtClean="0">
                <a:solidFill>
                  <a:schemeClr val="tx1"/>
                </a:solidFill>
              </a:rPr>
            </a:br>
            <a:r>
              <a:rPr lang="de-DE" i="1" smtClean="0"/>
              <a:t>„Effizienz 2020“</a:t>
            </a:r>
            <a:r>
              <a:rPr lang="de-DE" smtClean="0"/>
              <a:t> </a:t>
            </a:r>
            <a:r>
              <a:rPr lang="de-DE" sz="1800" i="1" smtClean="0">
                <a:solidFill>
                  <a:schemeClr val="tx1"/>
                </a:solidFill>
              </a:rPr>
              <a:t/>
            </a:r>
            <a:br>
              <a:rPr lang="de-DE" sz="1800" i="1" smtClean="0">
                <a:solidFill>
                  <a:schemeClr val="tx1"/>
                </a:solidFill>
              </a:rPr>
            </a:br>
            <a:endParaRPr lang="de-DE" sz="1800" i="1" smtClean="0">
              <a:solidFill>
                <a:schemeClr val="tx1"/>
              </a:solidFill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800" y="1162050"/>
            <a:ext cx="8448675" cy="4851400"/>
          </a:xfrm>
        </p:spPr>
        <p:txBody>
          <a:bodyPr/>
          <a:lstStyle/>
          <a:p>
            <a:pPr marL="914400" lvl="2" indent="0"/>
            <a:endParaRPr lang="de-DE" sz="1000" smtClean="0">
              <a:latin typeface="Arial" charset="0"/>
            </a:endParaRPr>
          </a:p>
          <a:p>
            <a:pPr marL="914400" lvl="2" indent="0"/>
            <a:r>
              <a:rPr lang="de-DE" sz="1400" smtClean="0">
                <a:latin typeface="Arial" charset="0"/>
              </a:rPr>
              <a:t>Vorbemerkung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Vielen Dank für Ihr Interesse an diesem Wettbewerb.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Um am Verfahren teilzunehmen, bitten wir Sie, die folgenden Formblätter auszufüllen und  gemeinsam </a:t>
            </a: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mit Beschreibungen und Illustrationen bis spätestens </a:t>
            </a:r>
            <a:r>
              <a:rPr lang="de-DE" sz="1100" smtClean="0"/>
              <a:t>29. Februar 2012, 9 Uhr</a:t>
            </a:r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, per Post an den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smtClean="0">
                <a:solidFill>
                  <a:schemeClr val="tx1"/>
                </a:solidFill>
                <a:latin typeface="Arial" charset="0"/>
                <a:cs typeface="Arial" charset="0"/>
              </a:rPr>
              <a:t>	Verband Berlin-Brandenburgischer Wohnungsunternehmen e.V.</a:t>
            </a:r>
            <a:endParaRPr lang="de-DE" sz="1100" b="0" smtClean="0">
              <a:solidFill>
                <a:schemeClr val="tx1"/>
              </a:solidFill>
              <a:latin typeface="Arial" charset="0"/>
              <a:cs typeface="Times New Roman" pitchFamily="18" charset="0"/>
            </a:endParaRPr>
          </a:p>
          <a:p>
            <a:pPr marL="0" indent="0"/>
            <a:r>
              <a:rPr lang="de-DE" sz="1100" smtClean="0">
                <a:solidFill>
                  <a:schemeClr val="tx1"/>
                </a:solidFill>
                <a:latin typeface="Arial" charset="0"/>
                <a:cs typeface="Arial" charset="0"/>
              </a:rPr>
              <a:t>	Siegfried Rehberg, Bereich Technik, Lentzeallee 107,14195 Berlin 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  <a:cs typeface="Arial" charset="0"/>
              </a:rPr>
              <a:t>zu senden und</a:t>
            </a:r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de-DE" sz="1100" smtClean="0">
                <a:solidFill>
                  <a:schemeClr val="tx1"/>
                </a:solidFill>
                <a:latin typeface="Arial" charset="0"/>
              </a:rPr>
              <a:t>gleichzeitig per E-Mail </a:t>
            </a:r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an: </a:t>
            </a:r>
            <a:r>
              <a:rPr lang="de-DE" sz="1100" b="0" u="sng" smtClean="0">
                <a:solidFill>
                  <a:schemeClr val="tx1"/>
                </a:solidFill>
                <a:latin typeface="Arial" charset="0"/>
              </a:rPr>
              <a:t>siegfried.rehberg@bbu.de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smtClean="0">
                <a:solidFill>
                  <a:schemeClr val="tx1"/>
                </a:solidFill>
                <a:latin typeface="Arial" charset="0"/>
              </a:rPr>
              <a:t>Eingereichte Unterlagen</a:t>
            </a:r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 (bitte hier ankreuzen/eintragen, was Sie einreichen)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1. Formular (Seite 2 bis 8)</a:t>
            </a:r>
            <a:r>
              <a:rPr lang="de-DE" sz="1100" b="0" smtClean="0">
                <a:latin typeface="Arial" charset="0"/>
              </a:rPr>
              <a:t>	</a:t>
            </a:r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				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b="0" smtClean="0">
                <a:solidFill>
                  <a:schemeClr val="tx1"/>
                </a:solidFill>
                <a:latin typeface="Arial" charset="0"/>
              </a:rPr>
              <a:t>2. Anlagen</a:t>
            </a:r>
          </a:p>
          <a:p>
            <a:pPr marL="0" indent="0"/>
            <a:endParaRPr lang="de-DE" sz="11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100" b="0" i="1" smtClean="0">
                <a:solidFill>
                  <a:schemeClr val="tx1"/>
                </a:solidFill>
                <a:latin typeface="Arial" charset="0"/>
              </a:rPr>
              <a:t>    z. B. Erläuterungen</a:t>
            </a:r>
          </a:p>
          <a:p>
            <a:pPr marL="0" indent="0"/>
            <a:r>
              <a:rPr lang="de-DE" sz="1100" b="0" i="1" smtClean="0">
                <a:solidFill>
                  <a:schemeClr val="tx1"/>
                </a:solidFill>
                <a:latin typeface="Arial" charset="0"/>
              </a:rPr>
              <a:t>    z. B. Mieterzeitungen</a:t>
            </a:r>
          </a:p>
          <a:p>
            <a:pPr marL="0" indent="0"/>
            <a:endParaRPr lang="de-DE" sz="10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000" b="0" smtClean="0">
                <a:solidFill>
                  <a:schemeClr val="tx1"/>
                </a:solidFill>
                <a:latin typeface="Arial" charset="0"/>
              </a:rPr>
              <a:t>______________________________	</a:t>
            </a:r>
          </a:p>
          <a:p>
            <a:pPr marL="0" indent="0"/>
            <a:r>
              <a:rPr lang="de-DE" sz="1000" b="0" i="1" smtClean="0">
                <a:solidFill>
                  <a:schemeClr val="tx1"/>
                </a:solidFill>
                <a:latin typeface="Arial" charset="0"/>
              </a:rPr>
              <a:t> 	</a:t>
            </a:r>
            <a:endParaRPr lang="de-DE" sz="1000" b="0" smtClean="0">
              <a:solidFill>
                <a:schemeClr val="tx1"/>
              </a:solidFill>
              <a:latin typeface="Arial" charset="0"/>
            </a:endParaRPr>
          </a:p>
          <a:p>
            <a:pPr marL="0" indent="0"/>
            <a:r>
              <a:rPr lang="de-DE" sz="1000" b="0" smtClean="0">
                <a:solidFill>
                  <a:schemeClr val="tx1"/>
                </a:solidFill>
                <a:latin typeface="Arial" charset="0"/>
              </a:rPr>
              <a:t>			</a:t>
            </a:r>
          </a:p>
          <a:p>
            <a:pPr marL="0" indent="0"/>
            <a:endParaRPr lang="de-DE" sz="1000" b="0" smtClean="0">
              <a:solidFill>
                <a:schemeClr val="tx1"/>
              </a:solidFill>
              <a:latin typeface="Scala" pitchFamily="18" charset="0"/>
            </a:endParaRPr>
          </a:p>
          <a:p>
            <a:pPr marL="0" indent="0"/>
            <a:endParaRPr lang="de-DE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842963"/>
            <a:ext cx="9159875" cy="579437"/>
          </a:xfrm>
        </p:spPr>
        <p:txBody>
          <a:bodyPr/>
          <a:lstStyle/>
          <a:p>
            <a:pPr algn="l"/>
            <a:r>
              <a:rPr lang="de-DE" sz="1400" smtClean="0"/>
              <a:t>Bezeichnung des Beitrages _____________________		Ort  __________________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5113" y="1682750"/>
            <a:ext cx="4183062" cy="444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Teilnehmer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Firma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Name, Vorname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Straße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PLZ, Stadt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Telefon, Telefax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endParaRPr lang="de-DE" sz="1400" b="0" kern="0" dirty="0">
              <a:solidFill>
                <a:schemeClr val="tx1"/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E-Mail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endParaRPr lang="de-DE" sz="1400" b="0" kern="0" dirty="0">
              <a:solidFill>
                <a:schemeClr val="tx1"/>
              </a:solidFill>
              <a:latin typeface="+mn-lt"/>
              <a:cs typeface="+mn-cs"/>
            </a:endParaRP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Bearbeiter/Bearbeiterin	</a:t>
            </a:r>
          </a:p>
          <a:p>
            <a:pPr eaLnBrk="0" hangingPunct="0">
              <a:spcBef>
                <a:spcPct val="20000"/>
              </a:spcBef>
              <a:buClr>
                <a:srgbClr val="F35B1B"/>
              </a:buClr>
              <a:buSzPct val="120000"/>
              <a:buFont typeface="Wingdings" pitchFamily="2" charset="2"/>
              <a:buNone/>
              <a:defRPr/>
            </a:pPr>
            <a:r>
              <a:rPr lang="de-DE" sz="1400" b="0" kern="0" dirty="0">
                <a:solidFill>
                  <a:schemeClr val="tx1"/>
                </a:solidFill>
                <a:latin typeface="+mn-lt"/>
                <a:cs typeface="+mn-cs"/>
              </a:rPr>
              <a:t>	</a:t>
            </a:r>
            <a:endParaRPr lang="de-DE" sz="1400" kern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20483" name="Rectangle 6"/>
          <p:cNvSpPr>
            <a:spLocks noChangeArrowheads="1"/>
          </p:cNvSpPr>
          <p:nvPr/>
        </p:nvSpPr>
        <p:spPr bwMode="auto">
          <a:xfrm>
            <a:off x="7491413" y="254000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20484" name="Rectangle 15"/>
          <p:cNvSpPr>
            <a:spLocks noChangeArrowheads="1"/>
          </p:cNvSpPr>
          <p:nvPr/>
        </p:nvSpPr>
        <p:spPr bwMode="auto">
          <a:xfrm>
            <a:off x="220663" y="187325"/>
            <a:ext cx="5056187" cy="661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600">
                <a:solidFill>
                  <a:schemeClr val="tx1"/>
                </a:solidFill>
              </a:rPr>
              <a:t>DW Zukunftspreis der Immobilienwirtschaft</a:t>
            </a:r>
            <a:r>
              <a:rPr lang="de-DE" sz="1800">
                <a:solidFill>
                  <a:schemeClr val="tx1"/>
                </a:solidFill>
              </a:rPr>
              <a:t>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i="1"/>
              <a:t>		</a:t>
            </a:r>
            <a:r>
              <a:rPr lang="de-DE" sz="1600" i="1"/>
              <a:t>„Effizienz 2020“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>
            <a:spLocks noChangeArrowheads="1"/>
          </p:cNvSpPr>
          <p:nvPr/>
        </p:nvSpPr>
        <p:spPr bwMode="auto">
          <a:xfrm>
            <a:off x="7439025" y="339725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21506" name="Rectangle 12"/>
          <p:cNvSpPr>
            <a:spLocks noChangeArrowheads="1"/>
          </p:cNvSpPr>
          <p:nvPr/>
        </p:nvSpPr>
        <p:spPr bwMode="auto">
          <a:xfrm>
            <a:off x="862013" y="1419225"/>
            <a:ext cx="7064375" cy="3124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</a:pPr>
            <a:r>
              <a:rPr lang="de-DE" sz="1400" b="0"/>
              <a:t>Die DW Die Wohnungswirtschaft und Aareon wollen herausragende Beispiele für </a:t>
            </a:r>
            <a:r>
              <a:rPr lang="de-DE" sz="1400"/>
              <a:t>moderne Prozessorganisation und die Qualitätssicherung von Prozessen als Mittel der langfristigen Unternehmensentwicklung</a:t>
            </a:r>
            <a:r>
              <a:rPr lang="de-DE" sz="1400" b="0"/>
              <a:t> würdigen.</a:t>
            </a:r>
            <a:br>
              <a:rPr lang="de-DE" sz="1400" b="0"/>
            </a:br>
            <a:r>
              <a:rPr lang="de-DE" b="0"/>
              <a:t/>
            </a:r>
            <a:br>
              <a:rPr lang="de-DE" b="0"/>
            </a:br>
            <a:r>
              <a:rPr lang="de-DE" sz="1400" b="0"/>
              <a:t>Die Beiträge sollen erfolgreiche, innovative und zukunftsfähige Unternehmensprojekte und -konzepte darstellen. Bewertet wird in drei Kategorien:</a:t>
            </a:r>
            <a:br>
              <a:rPr lang="de-DE" sz="1400" b="0"/>
            </a:br>
            <a:r>
              <a:rPr lang="de-DE" sz="1400" b="0"/>
              <a:t/>
            </a:r>
            <a:br>
              <a:rPr lang="de-DE" sz="1400" b="0"/>
            </a:br>
            <a:endParaRPr lang="de-DE" sz="1400" b="0"/>
          </a:p>
          <a:p>
            <a:pPr eaLnBrk="0" hangingPunct="0">
              <a:spcBef>
                <a:spcPct val="20000"/>
              </a:spcBef>
            </a:pPr>
            <a:r>
              <a:rPr lang="de-DE" sz="1400" b="0"/>
              <a:t>1. Beschaffungsprozesse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b="0"/>
              <a:t>2. Bewirtschaftungsprozesse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b="0"/>
              <a:t>3. Finanzierungsprozesse </a:t>
            </a:r>
          </a:p>
        </p:txBody>
      </p:sp>
      <p:sp>
        <p:nvSpPr>
          <p:cNvPr id="21507" name="Rectangle 15"/>
          <p:cNvSpPr>
            <a:spLocks noChangeArrowheads="1"/>
          </p:cNvSpPr>
          <p:nvPr/>
        </p:nvSpPr>
        <p:spPr bwMode="auto">
          <a:xfrm>
            <a:off x="250825" y="393700"/>
            <a:ext cx="5056188" cy="619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600">
                <a:solidFill>
                  <a:schemeClr val="tx1"/>
                </a:solidFill>
              </a:rPr>
              <a:t>DW Zukunftspreis der Immobilienwirtschaft</a:t>
            </a:r>
            <a:r>
              <a:rPr lang="de-DE" sz="1800">
                <a:solidFill>
                  <a:schemeClr val="tx1"/>
                </a:solidFill>
              </a:rPr>
              <a:t>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i="1"/>
              <a:t>„Effizienz 2020“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9400" y="1914525"/>
            <a:ext cx="8255000" cy="3905250"/>
          </a:xfrm>
        </p:spPr>
        <p:txBody>
          <a:bodyPr/>
          <a:lstStyle/>
          <a:p>
            <a:endParaRPr lang="en-US" sz="1200" i="1" smtClean="0">
              <a:solidFill>
                <a:schemeClr val="tx1"/>
              </a:solidFill>
            </a:endParaRPr>
          </a:p>
        </p:txBody>
      </p:sp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7413625" y="303213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beitrag</a:t>
            </a:r>
          </a:p>
        </p:txBody>
      </p:sp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22263" y="1562100"/>
            <a:ext cx="3122612" cy="2746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200"/>
              <a:t>Weitere Erläuterungen auf 1 bis 3 Seiten</a:t>
            </a:r>
            <a:endParaRPr lang="de-DE" sz="1200" b="0"/>
          </a:p>
        </p:txBody>
      </p:sp>
      <p:sp>
        <p:nvSpPr>
          <p:cNvPr id="2253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276225" y="1076325"/>
            <a:ext cx="8556625" cy="411163"/>
          </a:xfrm>
        </p:spPr>
        <p:txBody>
          <a:bodyPr/>
          <a:lstStyle/>
          <a:p>
            <a:pPr algn="l"/>
            <a:r>
              <a:rPr lang="de-DE" sz="1400" smtClean="0"/>
              <a:t>Bezeichnung des Beitrages ___________________	         Ort _________________</a:t>
            </a:r>
          </a:p>
        </p:txBody>
      </p:sp>
      <p:sp>
        <p:nvSpPr>
          <p:cNvPr id="22533" name="Rectangle 15"/>
          <p:cNvSpPr>
            <a:spLocks noChangeArrowheads="1"/>
          </p:cNvSpPr>
          <p:nvPr/>
        </p:nvSpPr>
        <p:spPr bwMode="auto">
          <a:xfrm>
            <a:off x="250825" y="393700"/>
            <a:ext cx="5056188" cy="619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600">
                <a:solidFill>
                  <a:schemeClr val="tx1"/>
                </a:solidFill>
              </a:rPr>
              <a:t>DW Zukunftspreis der Immobilienwirtschaft</a:t>
            </a:r>
            <a:r>
              <a:rPr lang="de-DE" sz="1800">
                <a:solidFill>
                  <a:schemeClr val="tx1"/>
                </a:solidFill>
              </a:rPr>
              <a:t>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i="1"/>
              <a:t>„Effizienz 2020“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547"/>
          <p:cNvSpPr txBox="1">
            <a:spLocks noChangeArrowheads="1"/>
          </p:cNvSpPr>
          <p:nvPr/>
        </p:nvSpPr>
        <p:spPr bwMode="auto">
          <a:xfrm>
            <a:off x="342900" y="2700338"/>
            <a:ext cx="8509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23554" name="Textfeld 13"/>
          <p:cNvSpPr txBox="1">
            <a:spLocks noChangeArrowheads="1"/>
          </p:cNvSpPr>
          <p:nvPr/>
        </p:nvSpPr>
        <p:spPr bwMode="auto">
          <a:xfrm>
            <a:off x="600075" y="3200400"/>
            <a:ext cx="7496175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o"/>
            </a:pPr>
            <a:r>
              <a:rPr lang="de-DE" sz="1200" b="0"/>
              <a:t> Ich stimme hiermit einer – auch auszugsweisen – Veröffentlichung meines Wettbewerbsbeitrages in der </a:t>
            </a:r>
          </a:p>
          <a:p>
            <a:pPr eaLnBrk="0" hangingPunct="0">
              <a:spcBef>
                <a:spcPct val="20000"/>
              </a:spcBef>
            </a:pPr>
            <a:r>
              <a:rPr lang="de-DE" sz="1200" b="0"/>
              <a:t>    Zeitschrift DW Die Wohnungswirtschaft und auf den Webseiten von Hammonia, Haufe-Lexware,  Aareon,    </a:t>
            </a:r>
          </a:p>
          <a:p>
            <a:pPr eaLnBrk="0" hangingPunct="0">
              <a:spcBef>
                <a:spcPct val="20000"/>
              </a:spcBef>
            </a:pPr>
            <a:r>
              <a:rPr lang="de-DE" sz="1200" b="0"/>
              <a:t>    GdW und BBU zu – unabhängig vom Gewinn eines Preises.</a:t>
            </a:r>
          </a:p>
          <a:p>
            <a:pPr eaLnBrk="0" hangingPunct="0">
              <a:spcBef>
                <a:spcPct val="20000"/>
              </a:spcBef>
            </a:pPr>
            <a:endParaRPr lang="de-DE" sz="1200" b="0"/>
          </a:p>
          <a:p>
            <a:pPr eaLnBrk="0" hangingPunct="0">
              <a:spcBef>
                <a:spcPct val="20000"/>
              </a:spcBef>
            </a:pPr>
            <a:endParaRPr lang="de-DE" sz="1200" b="0"/>
          </a:p>
          <a:p>
            <a:pPr eaLnBrk="0" hangingPunct="0">
              <a:spcBef>
                <a:spcPct val="20000"/>
              </a:spcBef>
            </a:pPr>
            <a:endParaRPr lang="de-DE" sz="1200" b="0"/>
          </a:p>
          <a:p>
            <a:pPr eaLnBrk="0" hangingPunct="0">
              <a:spcBef>
                <a:spcPct val="20000"/>
              </a:spcBef>
            </a:pPr>
            <a:endParaRPr lang="de-DE" sz="1200" b="0"/>
          </a:p>
          <a:p>
            <a:pPr eaLnBrk="0" hangingPunct="0">
              <a:spcBef>
                <a:spcPct val="20000"/>
              </a:spcBef>
            </a:pPr>
            <a:endParaRPr lang="de-DE" sz="1200" b="0"/>
          </a:p>
          <a:p>
            <a:pPr eaLnBrk="0" hangingPunct="0">
              <a:spcBef>
                <a:spcPct val="20000"/>
              </a:spcBef>
            </a:pPr>
            <a:r>
              <a:rPr lang="de-DE" sz="1200" b="0"/>
              <a:t>                                                                                         Unterschrift: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7439025" y="339725"/>
            <a:ext cx="1377950" cy="466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Nr. Wettbewerbs-</a:t>
            </a:r>
          </a:p>
          <a:p>
            <a:pPr eaLnBrk="0" hangingPunct="0"/>
            <a:r>
              <a:rPr lang="de-DE" sz="1200" b="0">
                <a:solidFill>
                  <a:srgbClr val="232323"/>
                </a:solidFill>
              </a:rPr>
              <a:t>beitrag:</a:t>
            </a:r>
          </a:p>
        </p:txBody>
      </p:sp>
      <p:sp>
        <p:nvSpPr>
          <p:cNvPr id="23556" name="Rectangle 7"/>
          <p:cNvSpPr>
            <a:spLocks noChangeArrowheads="1"/>
          </p:cNvSpPr>
          <p:nvPr/>
        </p:nvSpPr>
        <p:spPr bwMode="auto">
          <a:xfrm>
            <a:off x="415925" y="1455738"/>
            <a:ext cx="8156575" cy="650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eaLnBrk="0" hangingPunct="0"/>
            <a:r>
              <a:rPr lang="de-DE" sz="1400"/>
              <a:t> Bezeichnung des Beitrages:   </a:t>
            </a:r>
            <a:br>
              <a:rPr lang="de-DE" sz="1400"/>
            </a:br>
            <a:r>
              <a:rPr lang="de-DE" sz="1400"/>
              <a:t>            </a:t>
            </a:r>
            <a:br>
              <a:rPr lang="de-DE" sz="1400"/>
            </a:br>
            <a:r>
              <a:rPr lang="de-DE" sz="1400"/>
              <a:t> Ort: 		</a:t>
            </a:r>
          </a:p>
        </p:txBody>
      </p:sp>
      <p:sp>
        <p:nvSpPr>
          <p:cNvPr id="23557" name="Rectangle 15"/>
          <p:cNvSpPr>
            <a:spLocks noChangeArrowheads="1"/>
          </p:cNvSpPr>
          <p:nvPr/>
        </p:nvSpPr>
        <p:spPr bwMode="auto">
          <a:xfrm>
            <a:off x="419100" y="361950"/>
            <a:ext cx="5056188" cy="619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de-DE" sz="1600">
                <a:solidFill>
                  <a:schemeClr val="tx1"/>
                </a:solidFill>
              </a:rPr>
              <a:t>DW Zukunftspreis der Immobilienwirtschaft</a:t>
            </a:r>
            <a:r>
              <a:rPr lang="de-DE" sz="1800">
                <a:solidFill>
                  <a:schemeClr val="tx1"/>
                </a:solidFill>
              </a:rPr>
              <a:t> </a:t>
            </a:r>
          </a:p>
          <a:p>
            <a:pPr eaLnBrk="0" hangingPunct="0">
              <a:spcBef>
                <a:spcPct val="20000"/>
              </a:spcBef>
            </a:pPr>
            <a:r>
              <a:rPr lang="de-DE" sz="1400" i="1"/>
              <a:t>„Effizienz 2020“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btgm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CECECE"/>
      </a:accent2>
      <a:accent3>
        <a:srgbClr val="FFFFFF"/>
      </a:accent3>
      <a:accent4>
        <a:srgbClr val="000000"/>
      </a:accent4>
      <a:accent5>
        <a:srgbClr val="B7C6FE"/>
      </a:accent5>
      <a:accent6>
        <a:srgbClr val="BABABA"/>
      </a:accent6>
      <a:hlink>
        <a:srgbClr val="FC0128"/>
      </a:hlink>
      <a:folHlink>
        <a:srgbClr val="8CF4EA"/>
      </a:folHlink>
    </a:clrScheme>
    <a:fontScheme name="bbtgm">
      <a:majorFont>
        <a:latin typeface="MetaPlus"/>
        <a:ea typeface=""/>
        <a:cs typeface=""/>
      </a:majorFont>
      <a:minorFont>
        <a:latin typeface="MetaPlu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MetaPlu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MetaPlus" pitchFamily="34" charset="0"/>
          </a:defRPr>
        </a:defPPr>
      </a:lstStyle>
    </a:lnDef>
  </a:objectDefaults>
  <a:extraClrSchemeLst>
    <a:extraClrScheme>
      <a:clrScheme name="bbtg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btg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tg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btg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btg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btg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btg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g:\bbu-inte\ausarbei\vorträge\bbtgm.ppt</Template>
  <TotalTime>0</TotalTime>
  <Pages>2</Pages>
  <Words>258</Words>
  <Application>Microsoft Office PowerPoint</Application>
  <PresentationFormat>On-screen Show (4:3)</PresentationFormat>
  <Paragraphs>84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MetaPlus</vt:lpstr>
      <vt:lpstr>Arial</vt:lpstr>
      <vt:lpstr>Wingdings</vt:lpstr>
      <vt:lpstr>Times New Roman</vt:lpstr>
      <vt:lpstr>Scala</vt:lpstr>
      <vt:lpstr>bbtgm</vt:lpstr>
      <vt:lpstr>Schirmherr  Der Präsident des GdW Bundesverband deutscher  Wohnungs- und Immobilienunternehmen e.V.  </vt:lpstr>
      <vt:lpstr> DW Zukunftspreis der Immobilienwirtschaft  „Effizienz 2020“  </vt:lpstr>
      <vt:lpstr>Bezeichnung des Beitrages _____________________  Ort  __________________</vt:lpstr>
      <vt:lpstr>Folie 4</vt:lpstr>
      <vt:lpstr>Bezeichnung des Beitrages ___________________          Ort _________________</vt:lpstr>
      <vt:lpstr>Folie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ENVO</dc:title>
  <dc:subject>Projektion</dc:subject>
  <dc:creator>Siegfried Rehberg</dc:creator>
  <cp:keywords/>
  <dc:description/>
  <cp:lastModifiedBy>Yvonne Baer</cp:lastModifiedBy>
  <cp:revision>227</cp:revision>
  <cp:lastPrinted>2002-01-07T15:46:58Z</cp:lastPrinted>
  <dcterms:created xsi:type="dcterms:W3CDTF">1999-10-26T13:33:12Z</dcterms:created>
  <dcterms:modified xsi:type="dcterms:W3CDTF">2011-09-27T17:22:06Z</dcterms:modified>
</cp:coreProperties>
</file>